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586"/>
    <a:srgbClr val="F8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3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00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B0B4F5-9FE8-8180-EAF9-04F6E4E9E3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1004F46-F371-4C91-73B1-95D1D794A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5C85E97-B538-7A8A-A068-833A96636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7C3D012-0D04-F823-F24B-9057C1FAB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C649F8-9B06-E9DC-3B37-F4673D09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856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A088AD-E38E-A107-962F-3F28527D4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DA51E1C-2FFC-5786-3A3D-53F99A190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257A992-F2C5-F13B-E4A1-02EB88971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093682-1369-FB20-8A54-BF2A0241E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750788-C52C-745D-A1DE-6AFDBE65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737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3981F17-572D-C97A-C267-66E9DE66D3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EB1AA2B-D397-002B-31FB-31576C699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427C81A-7241-15F0-5174-48894B55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C5B91D0-30AE-DFE4-95C4-B24F30D5A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75FDE6-4F71-A2C3-6CED-695B1B1EE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2054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BFC7F6-BD52-85C6-E287-A624A3AB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4170B78-0F17-F320-E6B2-F35C54739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B3C9C02-EEDF-D30A-B71D-9964A879B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B36114D-7284-0A15-8A06-91245E8D4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28F167-F307-A744-F66C-2F2DC67F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0706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E4E90A-4FBA-6A1A-A0D6-6031F2B28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E0719D7-49A5-3EC8-4282-23AA03422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0F69C5D-0845-91FD-B457-3CBA7C924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7F5C97C-8288-61A5-BE2E-1B06D151A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89728B-D6CE-CDD5-A552-CF55776DC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058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871456-CD59-B9F4-B0F0-FAE2920D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F2B6BB-883B-708B-31AD-53DE3B4620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029E110-5094-786D-1337-6376A71CC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A655F5-BF18-E8AD-CAB7-706DC966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E3DD31D-F0E3-82CD-3EF3-B5DD13ED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559F0AC-BDB2-EC85-F757-44B3C3A89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7195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77A23B-6574-4D06-9A39-40E11DF0E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2ABA1B0-2E65-E61D-57DA-1AAD8E7A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CA52DD-3E33-E70E-3590-D546662BF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FDDC8A3-4348-5887-548E-6A1F9009B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663D32D-593D-9EC4-F4DA-A3423BC185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CF66999-8A0A-8D50-DF17-3E1FAEAC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81AB119-DC53-BBD7-9824-F78881981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DF86201-37CA-0271-1D19-BE96CCFCC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703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D55793-2271-10B5-F331-4250A8B50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D0F136B-5773-EF14-52ED-3CAA08C69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1320F8D-885F-F849-6C24-9A03242D9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80A9F2E-1EC6-B36F-D4B1-5A77927E6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9100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BA2A369-7BC3-EED8-89BF-6F2258021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811310F-D7E3-24C4-0A0F-64057E7A2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4CCF8A-03CF-2E27-3493-0D786E75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025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3D6A78-534F-DF58-C3FA-E850C9423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B9CD4C9-BEB6-0893-241D-7DDDE68F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A8A7058-F5F9-EED3-22BA-CE2774460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BC2CAEB-7A1A-37DD-E40B-196F2529A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E7B5C1A-4227-BBD5-D364-A740C4BC1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D67574D-69DD-4B20-901F-4441840F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119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A15E49-329F-F986-875F-AA27A928B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24D0AA3-0384-369A-F85F-BC7C5ED50F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968FB4F-CC66-9E5D-8237-B5C401B6E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63A747B-446D-A8A9-691F-56F021D01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5BD6601-7D34-0875-614C-9317C5FB1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94C7E6E-0C7E-2986-E3D3-24C1368C9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232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CC84680-9F9B-FC84-09CA-2E8DB51BE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A5D89C5-DF90-D889-5406-24108D252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1334CE-C4FB-8AE6-D115-9B6D9E1D6C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46C835-3227-4D90-BD85-E792C7F2FB06}" type="datetimeFigureOut">
              <a:rPr lang="it-IT" smtClean="0"/>
              <a:t>16/05/2026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338C28F-A27A-55B2-0772-D1CE3BF30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6B0F10-1BB8-FDD6-634F-42240637CC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124110-FE41-4199-B7A6-9339B4A9B6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976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76E8101-CF81-40F8-1730-53BDF230E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7431707" cy="423650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F4BE199-7D05-B7BE-0B2E-C82D7FA92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499"/>
            <a:ext cx="7425244" cy="2552427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B63DFE5-A6E7-EB1D-5C00-F465B26F2A74}"/>
              </a:ext>
            </a:extLst>
          </p:cNvPr>
          <p:cNvSpPr txBox="1"/>
          <p:nvPr/>
        </p:nvSpPr>
        <p:spPr>
          <a:xfrm>
            <a:off x="7657276" y="1617821"/>
            <a:ext cx="4295707" cy="5078313"/>
          </a:xfrm>
          <a:prstGeom prst="rect">
            <a:avLst/>
          </a:prstGeom>
          <a:solidFill>
            <a:srgbClr val="3B3586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b="1" dirty="0">
                <a:solidFill>
                  <a:schemeClr val="bg1"/>
                </a:solidFill>
              </a:rPr>
              <a:t>I tre so </a:t>
            </a:r>
            <a:r>
              <a:rPr lang="it-IT" b="1" dirty="0" err="1">
                <a:solidFill>
                  <a:schemeClr val="bg1"/>
                </a:solidFill>
              </a:rPr>
              <a:t>what</a:t>
            </a:r>
            <a:r>
              <a:rPr lang="it-IT" b="1" dirty="0">
                <a:solidFill>
                  <a:schemeClr val="bg1"/>
                </a:solidFill>
              </a:rPr>
              <a:t> principali:</a:t>
            </a:r>
          </a:p>
          <a:p>
            <a:pPr>
              <a:buNone/>
            </a:pPr>
            <a:endParaRPr lang="it-IT" dirty="0">
              <a:solidFill>
                <a:schemeClr val="bg1"/>
              </a:solidFill>
            </a:endParaRPr>
          </a:p>
          <a:p>
            <a:pPr>
              <a:buFont typeface="+mj-lt"/>
              <a:buAutoNum type="arabicPeriod"/>
            </a:pPr>
            <a:r>
              <a:rPr lang="it-IT" b="1" dirty="0">
                <a:solidFill>
                  <a:schemeClr val="bg1"/>
                </a:solidFill>
              </a:rPr>
              <a:t> Ascolto come postura</a:t>
            </a:r>
            <a:r>
              <a:rPr lang="it-IT" dirty="0">
                <a:solidFill>
                  <a:schemeClr val="bg1"/>
                </a:solidFill>
              </a:rPr>
              <a:t>, non tecnica. Ricorre in quasi ogni contributo, spesso qualificato (attivo, empatico, non giudicante, col cuore)</a:t>
            </a:r>
          </a:p>
          <a:p>
            <a:pPr>
              <a:buFont typeface="+mj-lt"/>
              <a:buAutoNum type="arabicPeriod"/>
            </a:pPr>
            <a:endParaRPr lang="it-IT" dirty="0">
              <a:solidFill>
                <a:schemeClr val="bg1"/>
              </a:solidFill>
            </a:endParaRPr>
          </a:p>
          <a:p>
            <a:pPr>
              <a:buFont typeface="+mj-lt"/>
              <a:buAutoNum type="arabicPeriod"/>
            </a:pPr>
            <a:r>
              <a:rPr lang="it-IT" b="1" dirty="0">
                <a:solidFill>
                  <a:schemeClr val="bg1"/>
                </a:solidFill>
              </a:rPr>
              <a:t> Relazione come processo</a:t>
            </a:r>
            <a:r>
              <a:rPr lang="it-IT" dirty="0">
                <a:solidFill>
                  <a:schemeClr val="bg1"/>
                </a:solidFill>
              </a:rPr>
              <a:t>, non evento. </a:t>
            </a:r>
            <a:br>
              <a:rPr lang="it-IT" dirty="0">
                <a:solidFill>
                  <a:schemeClr val="bg1"/>
                </a:solidFill>
              </a:rPr>
            </a:br>
            <a:r>
              <a:rPr lang="it-IT" dirty="0">
                <a:solidFill>
                  <a:schemeClr val="bg1"/>
                </a:solidFill>
              </a:rPr>
              <a:t>I termini "viaggio", "incontro", "percorso" dicono che il consulente non eroga un servizio, ma cammina insieme</a:t>
            </a:r>
          </a:p>
          <a:p>
            <a:pPr>
              <a:buFont typeface="+mj-lt"/>
              <a:buAutoNum type="arabicPeriod"/>
            </a:pPr>
            <a:endParaRPr lang="it-IT" dirty="0">
              <a:solidFill>
                <a:schemeClr val="bg1"/>
              </a:solidFill>
            </a:endParaRPr>
          </a:p>
          <a:p>
            <a:pPr>
              <a:buFont typeface="+mj-lt"/>
              <a:buAutoNum type="arabicPeriod"/>
            </a:pPr>
            <a:r>
              <a:rPr lang="it-IT" b="1" dirty="0">
                <a:solidFill>
                  <a:schemeClr val="bg1"/>
                </a:solidFill>
              </a:rPr>
              <a:t> Etica implicita nel ruolo</a:t>
            </a:r>
            <a:r>
              <a:rPr lang="it-IT" dirty="0">
                <a:solidFill>
                  <a:schemeClr val="bg1"/>
                </a:solidFill>
              </a:rPr>
              <a:t> </a:t>
            </a:r>
          </a:p>
          <a:p>
            <a:r>
              <a:rPr lang="it-IT" dirty="0">
                <a:solidFill>
                  <a:schemeClr val="bg1"/>
                </a:solidFill>
              </a:rPr>
              <a:t>Responsabilità, autonomia, presenza: emerge una consapevolezza professionale matura che va oltre la buona volontà</a:t>
            </a:r>
          </a:p>
        </p:txBody>
      </p:sp>
    </p:spTree>
    <p:extLst>
      <p:ext uri="{BB962C8B-B14F-4D97-AF65-F5344CB8AC3E}">
        <p14:creationId xmlns:p14="http://schemas.microsoft.com/office/powerpoint/2010/main" val="39418722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Alessandro Moretti</dc:creator>
  <cp:lastModifiedBy>Alessandro Moretti</cp:lastModifiedBy>
  <cp:revision>1</cp:revision>
  <dcterms:created xsi:type="dcterms:W3CDTF">2026-05-16T09:23:43Z</dcterms:created>
  <dcterms:modified xsi:type="dcterms:W3CDTF">2026-05-16T09:26:26Z</dcterms:modified>
</cp:coreProperties>
</file>